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2EE9-2A5E-4672-BCC8-844FA6DAAEF5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ABDB4-C262-42F9-A9F1-47791FD594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2EE9-2A5E-4672-BCC8-844FA6DAAEF5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ABDB4-C262-42F9-A9F1-47791FD59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2EE9-2A5E-4672-BCC8-844FA6DAAEF5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ABDB4-C262-42F9-A9F1-47791FD59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2EE9-2A5E-4672-BCC8-844FA6DAAEF5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ABDB4-C262-42F9-A9F1-47791FD59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2EE9-2A5E-4672-BCC8-844FA6DAAEF5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A5ABDB4-C262-42F9-A9F1-47791FD59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2EE9-2A5E-4672-BCC8-844FA6DAAEF5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ABDB4-C262-42F9-A9F1-47791FD59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2EE9-2A5E-4672-BCC8-844FA6DAAEF5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ABDB4-C262-42F9-A9F1-47791FD59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2EE9-2A5E-4672-BCC8-844FA6DAAEF5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ABDB4-C262-42F9-A9F1-47791FD59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2EE9-2A5E-4672-BCC8-844FA6DAAEF5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ABDB4-C262-42F9-A9F1-47791FD59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2EE9-2A5E-4672-BCC8-844FA6DAAEF5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ABDB4-C262-42F9-A9F1-47791FD59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2EE9-2A5E-4672-BCC8-844FA6DAAEF5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ABDB4-C262-42F9-A9F1-47791FD59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66F2EE9-2A5E-4672-BCC8-844FA6DAAEF5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A5ABDB4-C262-42F9-A9F1-47791FD59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patdollard.com/wp-content/uploads/070804_iraq_oil1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latin typeface="Arial Black" pitchFamily="34" charset="0"/>
              </a:rPr>
              <a:t>Iraq</a:t>
            </a:r>
            <a:endParaRPr lang="en-US" sz="9600" dirty="0"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Created by Alex Craver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Web. 24 Mar. 2010. &lt;http://patdollard.com/wp-content/uploads/070804_iraq_oil1.jpg</a:t>
            </a:r>
            <a:r>
              <a:rPr lang="pt-BR" dirty="0" smtClean="0"/>
              <a:t>&gt;.</a:t>
            </a:r>
          </a:p>
          <a:p>
            <a:r>
              <a:rPr lang="en-US" dirty="0" smtClean="0"/>
              <a:t>"CIA - The World </a:t>
            </a:r>
            <a:r>
              <a:rPr lang="en-US" dirty="0" err="1" smtClean="0"/>
              <a:t>Factbook</a:t>
            </a:r>
            <a:r>
              <a:rPr lang="en-US" dirty="0" smtClean="0"/>
              <a:t> -- Iraq." </a:t>
            </a:r>
            <a:r>
              <a:rPr lang="en-US" i="1" dirty="0" smtClean="0"/>
              <a:t>Welcome to the CIA Web Site Central Intelligence Agency</a:t>
            </a:r>
            <a:r>
              <a:rPr lang="en-US" dirty="0" smtClean="0"/>
              <a:t>. Web. 24 Mar. 2010. &lt;https://www.cia.gov/library/publications/the-world-factbook/geos/iz.html</a:t>
            </a:r>
            <a:r>
              <a:rPr lang="en-US" dirty="0" smtClean="0"/>
              <a:t>&gt;.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Iraq is in the middle east</a:t>
            </a:r>
          </a:p>
          <a:p>
            <a:r>
              <a:rPr lang="en-US" dirty="0" smtClean="0"/>
              <a:t>The 2 major rivers are the Euphrates and the Tigris.  Both of which run into the Persian Gulf.</a:t>
            </a:r>
          </a:p>
          <a:p>
            <a:r>
              <a:rPr lang="en-US" dirty="0" smtClean="0"/>
              <a:t>Major cities are Baghdad, Mosul, Basra, Kirkuk, Irbil</a:t>
            </a:r>
          </a:p>
          <a:p>
            <a:r>
              <a:rPr lang="en-US" dirty="0" smtClean="0"/>
              <a:t>Iraq is mostly desert. To the north east it becomes more mountainous closer to Iran. Northern Iraq is mountainous.</a:t>
            </a:r>
          </a:p>
          <a:p>
            <a:r>
              <a:rPr lang="en-US" dirty="0" smtClean="0"/>
              <a:t>Total area of 438,317 sq km</a:t>
            </a:r>
          </a:p>
          <a:p>
            <a:r>
              <a:rPr lang="en-US" dirty="0" smtClean="0"/>
              <a:t>Land= 437,367 sq km &amp; water= 950 sq km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Land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052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Bagdad is the capital of Iraq.  </a:t>
            </a:r>
          </a:p>
          <a:p>
            <a:r>
              <a:rPr lang="en-US" dirty="0" smtClean="0"/>
              <a:t>The highest point is an unnamed peak with a height of 3,611m</a:t>
            </a:r>
          </a:p>
          <a:p>
            <a:r>
              <a:rPr lang="en-US" dirty="0" smtClean="0"/>
              <a:t>Lowest point is the Persian Gulf at 0m</a:t>
            </a:r>
          </a:p>
          <a:p>
            <a:r>
              <a:rPr lang="en-US" dirty="0" smtClean="0"/>
              <a:t>Natural hazards can occur such as dust storms, sandstorms and floods. </a:t>
            </a:r>
            <a:endParaRPr lang="en-US" dirty="0"/>
          </a:p>
        </p:txBody>
      </p:sp>
      <p:pic>
        <p:nvPicPr>
          <p:cNvPr id="8194" name="Picture 2" descr="http://www.world-geographics.com/cfg/public/_lib/img/maps/middle-east/map_of_ira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524000"/>
            <a:ext cx="4201873" cy="50447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Climate/Vegetation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7091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Iraq is mostly desert. </a:t>
            </a:r>
          </a:p>
          <a:p>
            <a:r>
              <a:rPr lang="en-US" dirty="0" smtClean="0"/>
              <a:t>Cool winters with dry, hot, cloudless summers</a:t>
            </a:r>
          </a:p>
          <a:p>
            <a:r>
              <a:rPr lang="en-US" dirty="0" smtClean="0"/>
              <a:t>Northern mountains can have brutally cold winters with heavy snows.</a:t>
            </a:r>
          </a:p>
          <a:p>
            <a:r>
              <a:rPr lang="en-US" dirty="0" smtClean="0"/>
              <a:t>The melting snow that runs off the mountains causes extensive flooding in central and southern Iraq.</a:t>
            </a:r>
            <a:endParaRPr lang="en-US" dirty="0"/>
          </a:p>
        </p:txBody>
      </p:sp>
      <p:pic>
        <p:nvPicPr>
          <p:cNvPr id="7170" name="Picture 2" descr="Iraq: Dohuk Province: Snowy mountai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371600"/>
            <a:ext cx="3848272" cy="51387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70916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Iraq is now a parliamentary democracy.</a:t>
            </a:r>
          </a:p>
          <a:p>
            <a:r>
              <a:rPr lang="en-US" dirty="0" smtClean="0"/>
              <a:t>Iraq is comprised of  18 governorates (</a:t>
            </a:r>
            <a:r>
              <a:rPr lang="en-US" dirty="0" err="1" smtClean="0"/>
              <a:t>muhafazat</a:t>
            </a:r>
            <a:r>
              <a:rPr lang="en-US" dirty="0" smtClean="0"/>
              <a:t>, singular - </a:t>
            </a:r>
            <a:r>
              <a:rPr lang="en-US" dirty="0" err="1" smtClean="0"/>
              <a:t>muhafazah</a:t>
            </a:r>
            <a:r>
              <a:rPr lang="en-US" dirty="0" smtClean="0"/>
              <a:t>) and 1 region*; Al </a:t>
            </a:r>
            <a:r>
              <a:rPr lang="en-US" dirty="0" err="1" smtClean="0"/>
              <a:t>Anbar</a:t>
            </a:r>
            <a:r>
              <a:rPr lang="en-US" dirty="0" smtClean="0"/>
              <a:t>, Al </a:t>
            </a:r>
            <a:r>
              <a:rPr lang="en-US" dirty="0" err="1" smtClean="0"/>
              <a:t>Basrah</a:t>
            </a:r>
            <a:r>
              <a:rPr lang="en-US" dirty="0" smtClean="0"/>
              <a:t>, Al </a:t>
            </a:r>
            <a:r>
              <a:rPr lang="en-US" dirty="0" err="1" smtClean="0"/>
              <a:t>Muthanna</a:t>
            </a:r>
            <a:r>
              <a:rPr lang="en-US" dirty="0" smtClean="0"/>
              <a:t>, Al </a:t>
            </a:r>
            <a:r>
              <a:rPr lang="en-US" dirty="0" err="1" smtClean="0"/>
              <a:t>Qadisiyah</a:t>
            </a:r>
            <a:r>
              <a:rPr lang="en-US" dirty="0" smtClean="0"/>
              <a:t>, An Najaf, </a:t>
            </a:r>
            <a:r>
              <a:rPr lang="en-US" dirty="0" err="1" smtClean="0"/>
              <a:t>Arbil</a:t>
            </a:r>
            <a:r>
              <a:rPr lang="en-US" dirty="0" smtClean="0"/>
              <a:t>, As </a:t>
            </a:r>
            <a:r>
              <a:rPr lang="en-US" dirty="0" err="1" smtClean="0"/>
              <a:t>Sulaymaniyah</a:t>
            </a:r>
            <a:r>
              <a:rPr lang="en-US" dirty="0" smtClean="0"/>
              <a:t>, At </a:t>
            </a:r>
            <a:r>
              <a:rPr lang="en-US" dirty="0" err="1" smtClean="0"/>
              <a:t>Ta'mim</a:t>
            </a:r>
            <a:r>
              <a:rPr lang="en-US" dirty="0" smtClean="0"/>
              <a:t>, </a:t>
            </a:r>
            <a:r>
              <a:rPr lang="en-US" dirty="0" err="1" smtClean="0"/>
              <a:t>Babil</a:t>
            </a:r>
            <a:r>
              <a:rPr lang="en-US" dirty="0" smtClean="0"/>
              <a:t>, Baghdad, </a:t>
            </a:r>
            <a:r>
              <a:rPr lang="en-US" dirty="0" err="1" smtClean="0"/>
              <a:t>Dahuk</a:t>
            </a:r>
            <a:r>
              <a:rPr lang="en-US" dirty="0" smtClean="0"/>
              <a:t>, </a:t>
            </a:r>
            <a:r>
              <a:rPr lang="en-US" dirty="0" err="1" smtClean="0"/>
              <a:t>Dhi</a:t>
            </a:r>
            <a:r>
              <a:rPr lang="en-US" dirty="0" smtClean="0"/>
              <a:t> </a:t>
            </a:r>
            <a:r>
              <a:rPr lang="en-US" dirty="0" err="1" smtClean="0"/>
              <a:t>Qar</a:t>
            </a:r>
            <a:r>
              <a:rPr lang="en-US" dirty="0" smtClean="0"/>
              <a:t>, </a:t>
            </a:r>
            <a:r>
              <a:rPr lang="en-US" dirty="0" err="1" smtClean="0"/>
              <a:t>Diyala</a:t>
            </a:r>
            <a:r>
              <a:rPr lang="en-US" dirty="0" smtClean="0"/>
              <a:t>, Karbala', Kurdistan Regional Government*, </a:t>
            </a:r>
            <a:r>
              <a:rPr lang="en-US" dirty="0" err="1" smtClean="0"/>
              <a:t>Maysan</a:t>
            </a:r>
            <a:r>
              <a:rPr lang="en-US" dirty="0" smtClean="0"/>
              <a:t>, </a:t>
            </a:r>
            <a:r>
              <a:rPr lang="en-US" dirty="0" err="1" smtClean="0"/>
              <a:t>Ninawa</a:t>
            </a:r>
            <a:r>
              <a:rPr lang="en-US" dirty="0" smtClean="0"/>
              <a:t>, </a:t>
            </a:r>
            <a:r>
              <a:rPr lang="en-US" dirty="0" err="1" smtClean="0"/>
              <a:t>Salah</a:t>
            </a:r>
            <a:r>
              <a:rPr lang="en-US" dirty="0" smtClean="0"/>
              <a:t> ad Din, and </a:t>
            </a:r>
            <a:r>
              <a:rPr lang="en-US" dirty="0" err="1" smtClean="0"/>
              <a:t>Wasit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 descr="http://www.unc.edu/~sstaff/images/downtownBaghdad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219200"/>
            <a:ext cx="4038600" cy="2692400"/>
          </a:xfrm>
          <a:prstGeom prst="rect">
            <a:avLst/>
          </a:prstGeom>
          <a:noFill/>
        </p:spPr>
      </p:pic>
      <p:pic>
        <p:nvPicPr>
          <p:cNvPr id="6148" name="Picture 4" descr="http://www.uscrusade.com/img/p5tg6ic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962400"/>
            <a:ext cx="4038600" cy="27312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&amp; Current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600200"/>
            <a:ext cx="4343400" cy="47091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Decreased attacks and an improved security environment are helping the economy grow.</a:t>
            </a:r>
          </a:p>
          <a:p>
            <a:r>
              <a:rPr lang="en-US" dirty="0" smtClean="0"/>
              <a:t>Iraq’s government is trying to pass major policies to reform and develop the nation’s oil reserves.</a:t>
            </a:r>
          </a:p>
          <a:p>
            <a:r>
              <a:rPr lang="en-US" dirty="0" smtClean="0"/>
              <a:t>Export partners: US </a:t>
            </a:r>
            <a:r>
              <a:rPr lang="en-US" dirty="0" smtClean="0"/>
              <a:t>38.6%, India 12.2%, Italy 9.8%, South Korea 7.1</a:t>
            </a:r>
            <a:r>
              <a:rPr lang="en-US" dirty="0" smtClean="0"/>
              <a:t>% (As of 2008)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 descr="070804_iraq_oil1.jpg">
            <a:hlinkClick r:id="rId2" tooltip="070804_iraq_oil1.jpg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133600"/>
            <a:ext cx="4286250" cy="3333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of July 2009, there were </a:t>
            </a:r>
            <a:r>
              <a:rPr lang="en-US" dirty="0" smtClean="0"/>
              <a:t>28,945,569 citizens.</a:t>
            </a:r>
          </a:p>
          <a:p>
            <a:r>
              <a:rPr lang="en-US" dirty="0" smtClean="0"/>
              <a:t>0-14 years: 38.8% (male 5,711,187/female 5,514,794)</a:t>
            </a:r>
          </a:p>
          <a:p>
            <a:r>
              <a:rPr lang="en-US" dirty="0" smtClean="0"/>
              <a:t>15-64 years: 58.2% (male 8,535,550/female 8,303,942)</a:t>
            </a:r>
          </a:p>
          <a:p>
            <a:r>
              <a:rPr lang="en-US" dirty="0" smtClean="0"/>
              <a:t>65 years and over: 3% (male 410,395/female </a:t>
            </a:r>
            <a:r>
              <a:rPr lang="en-US" dirty="0" smtClean="0"/>
              <a:t>469,701)</a:t>
            </a:r>
          </a:p>
          <a:p>
            <a:r>
              <a:rPr lang="en-US" dirty="0" smtClean="0"/>
              <a:t>Muslim 97% (</a:t>
            </a:r>
            <a:r>
              <a:rPr lang="en-US" dirty="0" err="1" smtClean="0"/>
              <a:t>Shia</a:t>
            </a:r>
            <a:r>
              <a:rPr lang="en-US" dirty="0" smtClean="0"/>
              <a:t> 60%-65%, Sunni 32%-37%), Christian or other </a:t>
            </a:r>
            <a:r>
              <a:rPr lang="en-US" dirty="0" smtClean="0"/>
              <a:t>3</a:t>
            </a:r>
            <a:r>
              <a:rPr lang="en-US" dirty="0" smtClean="0"/>
              <a:t>%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Places to Visit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in Iraq, visit the city </a:t>
            </a:r>
            <a:r>
              <a:rPr lang="en-US" smtClean="0"/>
              <a:t>of Bagdad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99</TotalTime>
  <Words>421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Iraq</vt:lpstr>
      <vt:lpstr>The Land</vt:lpstr>
      <vt:lpstr>The Land Cont.</vt:lpstr>
      <vt:lpstr>Climate/Vegetation</vt:lpstr>
      <vt:lpstr>Government</vt:lpstr>
      <vt:lpstr>History &amp; Current Events</vt:lpstr>
      <vt:lpstr>Economy</vt:lpstr>
      <vt:lpstr>Culture</vt:lpstr>
      <vt:lpstr>Places to Visit</vt:lpstr>
      <vt:lpstr>Works Cited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Iraq</dc:title>
  <dc:creator>alexandermcraver</dc:creator>
  <cp:lastModifiedBy>alexandermcraver</cp:lastModifiedBy>
  <cp:revision>15</cp:revision>
  <dcterms:created xsi:type="dcterms:W3CDTF">2010-03-17T16:19:23Z</dcterms:created>
  <dcterms:modified xsi:type="dcterms:W3CDTF">2010-03-24T15:16:49Z</dcterms:modified>
</cp:coreProperties>
</file>